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9" r:id="rId2"/>
    <p:sldMasterId id="2147483668" r:id="rId3"/>
  </p:sldMasterIdLst>
  <p:notesMasterIdLst>
    <p:notesMasterId r:id="rId14"/>
  </p:notesMasterIdLst>
  <p:handoutMasterIdLst>
    <p:handoutMasterId r:id="rId15"/>
  </p:handoutMasterIdLst>
  <p:sldIdLst>
    <p:sldId id="466" r:id="rId4"/>
    <p:sldId id="515" r:id="rId5"/>
    <p:sldId id="535" r:id="rId6"/>
    <p:sldId id="540" r:id="rId7"/>
    <p:sldId id="541" r:id="rId8"/>
    <p:sldId id="542" r:id="rId9"/>
    <p:sldId id="543" r:id="rId10"/>
    <p:sldId id="544" r:id="rId11"/>
    <p:sldId id="545" r:id="rId12"/>
    <p:sldId id="54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ke" initials="m" lastIdx="13" clrIdx="0"/>
  <p:cmAuthor id="1" name="Douglas Orr" initials="DO" lastIdx="19" clrIdx="1"/>
  <p:cmAuthor id="2" name="SCriss" initials="SRC" lastIdx="0" clrIdx="2"/>
  <p:cmAuthor id="3" name="Sarah Rae Criss" initials="SRC" lastIdx="2" clrIdx="3">
    <p:extLst>
      <p:ext uri="{19B8F6BF-5375-455C-9EA6-DF929625EA0E}">
        <p15:presenceInfo xmlns:p15="http://schemas.microsoft.com/office/powerpoint/2012/main" userId="S-1-5-21-3265410665-4112887084-1777731901-7956" providerId="AD"/>
      </p:ext>
    </p:extLst>
  </p:cmAuthor>
  <p:cmAuthor id="4" name="Monica L. Allen" initials="MLA" lastIdx="5" clrIdx="4">
    <p:extLst>
      <p:ext uri="{19B8F6BF-5375-455C-9EA6-DF929625EA0E}">
        <p15:presenceInfo xmlns:p15="http://schemas.microsoft.com/office/powerpoint/2012/main" userId="S-1-5-21-3265410665-4112887084-1777731901-8715" providerId="AD"/>
      </p:ext>
    </p:extLst>
  </p:cmAuthor>
  <p:cmAuthor id="5" name="Mallory N. Beck" initials="MNB" lastIdx="5" clrIdx="5">
    <p:extLst>
      <p:ext uri="{19B8F6BF-5375-455C-9EA6-DF929625EA0E}">
        <p15:presenceInfo xmlns:p15="http://schemas.microsoft.com/office/powerpoint/2012/main" userId="S-1-5-21-3265410665-4112887084-1777731901-79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53"/>
    <a:srgbClr val="36ADE1"/>
    <a:srgbClr val="B9E5C0"/>
    <a:srgbClr val="036A37"/>
    <a:srgbClr val="5EC26F"/>
    <a:srgbClr val="008A3E"/>
    <a:srgbClr val="E4E404"/>
    <a:srgbClr val="C2CD33"/>
    <a:srgbClr val="E544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38" autoAdjust="0"/>
    <p:restoredTop sz="96344" autoAdjust="0"/>
  </p:normalViewPr>
  <p:slideViewPr>
    <p:cSldViewPr>
      <p:cViewPr varScale="1">
        <p:scale>
          <a:sx n="87" d="100"/>
          <a:sy n="87" d="100"/>
        </p:scale>
        <p:origin x="1146" y="60"/>
      </p:cViewPr>
      <p:guideLst>
        <p:guide orient="horz" pos="2160"/>
        <p:guide pos="2880"/>
      </p:guideLst>
    </p:cSldViewPr>
  </p:slideViewPr>
  <p:outlineViewPr>
    <p:cViewPr>
      <p:scale>
        <a:sx n="33" d="100"/>
        <a:sy n="33" d="100"/>
      </p:scale>
      <p:origin x="0" y="2001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142" y="-90"/>
      </p:cViewPr>
      <p:guideLst>
        <p:guide orient="horz" pos="2928"/>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763" tIns="45881" rIns="91763" bIns="45881" rtlCol="0"/>
          <a:lstStyle>
            <a:lvl1pPr algn="l">
              <a:defRPr sz="11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763" tIns="45881" rIns="91763" bIns="45881" rtlCol="0"/>
          <a:lstStyle>
            <a:lvl1pPr algn="r">
              <a:defRPr sz="1100"/>
            </a:lvl1pPr>
          </a:lstStyle>
          <a:p>
            <a:fld id="{88B72C4B-9D2E-48EF-B63D-9EC6DE19A3C8}" type="datetimeFigureOut">
              <a:rPr lang="en-US" smtClean="0"/>
              <a:t>5/2/2018</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1763" tIns="45881" rIns="91763" bIns="45881" rtlCol="0" anchor="b"/>
          <a:lstStyle>
            <a:lvl1pPr algn="l">
              <a:defRPr sz="11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1763" tIns="45881" rIns="91763" bIns="45881" rtlCol="0" anchor="b"/>
          <a:lstStyle>
            <a:lvl1pPr algn="r">
              <a:defRPr sz="1100"/>
            </a:lvl1pPr>
          </a:lstStyle>
          <a:p>
            <a:fld id="{6948DC64-BE8D-464E-916C-2D0985625559}" type="slidenum">
              <a:rPr lang="en-US" smtClean="0"/>
              <a:t>‹#›</a:t>
            </a:fld>
            <a:endParaRPr lang="en-US" dirty="0"/>
          </a:p>
        </p:txBody>
      </p:sp>
    </p:spTree>
    <p:extLst>
      <p:ext uri="{BB962C8B-B14F-4D97-AF65-F5344CB8AC3E}">
        <p14:creationId xmlns:p14="http://schemas.microsoft.com/office/powerpoint/2010/main" val="1019104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763" tIns="45881" rIns="91763" bIns="45881" rtlCol="0"/>
          <a:lstStyle>
            <a:lvl1pPr algn="l">
              <a:defRPr sz="11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763" tIns="45881" rIns="91763" bIns="45881" rtlCol="0"/>
          <a:lstStyle>
            <a:lvl1pPr algn="r">
              <a:defRPr sz="1100"/>
            </a:lvl1pPr>
          </a:lstStyle>
          <a:p>
            <a:fld id="{59E45C4A-76D3-4E86-ADC8-C599867EC4DB}" type="datetimeFigureOut">
              <a:rPr lang="en-US" smtClean="0"/>
              <a:t>5/2/2018</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1763" tIns="45881" rIns="91763" bIns="45881"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763" tIns="45881" rIns="91763" bIns="458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1763" tIns="45881" rIns="91763" bIns="45881"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1763" tIns="45881" rIns="91763" bIns="45881" rtlCol="0" anchor="b"/>
          <a:lstStyle>
            <a:lvl1pPr algn="r">
              <a:defRPr sz="1100"/>
            </a:lvl1pPr>
          </a:lstStyle>
          <a:p>
            <a:fld id="{F84A17C7-C699-4286-8B95-0D2EA1AEB026}" type="slidenum">
              <a:rPr lang="en-US" smtClean="0"/>
              <a:t>‹#›</a:t>
            </a:fld>
            <a:endParaRPr lang="en-US" dirty="0"/>
          </a:p>
        </p:txBody>
      </p:sp>
    </p:spTree>
    <p:extLst>
      <p:ext uri="{BB962C8B-B14F-4D97-AF65-F5344CB8AC3E}">
        <p14:creationId xmlns:p14="http://schemas.microsoft.com/office/powerpoint/2010/main" val="208134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1</a:t>
            </a:fld>
            <a:endParaRPr lang="en-US" dirty="0"/>
          </a:p>
        </p:txBody>
      </p:sp>
    </p:spTree>
    <p:extLst>
      <p:ext uri="{BB962C8B-B14F-4D97-AF65-F5344CB8AC3E}">
        <p14:creationId xmlns:p14="http://schemas.microsoft.com/office/powerpoint/2010/main" val="3964072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720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80562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02370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00864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63918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65337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4167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D2F72-E011-4DA7-800E-0AC7DF7FBDC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62195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32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12856"/>
              </a:solidFill>
              <a:effectLst/>
              <a:uLnTx/>
              <a:uFillTx/>
              <a:latin typeface="Calibri"/>
              <a:ea typeface="+mn-ea"/>
              <a:cs typeface="+mn-cs"/>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smtClean="0"/>
              <a:t>Click picture to add business line or product/ service sub logo</a:t>
            </a:r>
          </a:p>
        </p:txBody>
      </p:sp>
    </p:spTree>
    <p:extLst>
      <p:ext uri="{BB962C8B-B14F-4D97-AF65-F5344CB8AC3E}">
        <p14:creationId xmlns:p14="http://schemas.microsoft.com/office/powerpoint/2010/main" val="3171230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3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Tree>
    <p:extLst>
      <p:ext uri="{BB962C8B-B14F-4D97-AF65-F5344CB8AC3E}">
        <p14:creationId xmlns:p14="http://schemas.microsoft.com/office/powerpoint/2010/main" val="654779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95044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8138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28948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smtClean="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Contact Information</a:t>
            </a:r>
            <a:endPar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smtClean="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80773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If you wish to use the business line or product/service sub logo title slide, please insert the appropriate sub logo by clicking the picture icon on the “Sub Logo”  title slide.</a:t>
            </a: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General tips:</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These templates can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be used for all external and internal </a:t>
            </a: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presentations and handouts. </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Insert page numbers from the “Insert” tab. </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Ensure all text is in “Arial” font.</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If color is used, ensure color selection is consistent with the template. For your reference, a few of the Fiscal Service 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PowerPoint Usage Guide</a:t>
            </a:r>
            <a:endPar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Please insert the appropriate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business </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line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 </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product/service sub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logo </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by clicking the picture icon on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“Contact Information” slide.</a:t>
            </a: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89958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09E73A-268B-4C9D-A3E2-BCE515329CA8}"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25845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9E73A-268B-4C9D-A3E2-BCE515329CA8}"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538263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09E73A-268B-4C9D-A3E2-BCE515329CA8}"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904728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smtClean="0"/>
              <a:t>Click picture to add business line or product/ service sub logo</a:t>
            </a:r>
          </a:p>
        </p:txBody>
      </p:sp>
    </p:spTree>
    <p:extLst>
      <p:ext uri="{BB962C8B-B14F-4D97-AF65-F5344CB8AC3E}">
        <p14:creationId xmlns:p14="http://schemas.microsoft.com/office/powerpoint/2010/main" val="9562897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09E73A-268B-4C9D-A3E2-BCE515329CA8}"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5718051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09E73A-268B-4C9D-A3E2-BCE515329CA8}" type="datetimeFigureOut">
              <a:rPr lang="en-US" smtClean="0"/>
              <a:t>5/2/2018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9467034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09E73A-268B-4C9D-A3E2-BCE515329CA8}" type="datetimeFigureOut">
              <a:rPr lang="en-US" smtClean="0"/>
              <a:t>5/2/2018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960606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9E73A-268B-4C9D-A3E2-BCE515329CA8}" type="datetimeFigureOut">
              <a:rPr lang="en-US" smtClean="0"/>
              <a:t>5/2/2018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6792919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9E73A-268B-4C9D-A3E2-BCE515329CA8}"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5362217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9E73A-268B-4C9D-A3E2-BCE515329CA8}"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5943487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9E73A-268B-4C9D-A3E2-BCE515329CA8}"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813306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9E73A-268B-4C9D-A3E2-BCE515329CA8}"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39000805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smtClean="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Tree>
    <p:extLst>
      <p:ext uri="{BB962C8B-B14F-4D97-AF65-F5344CB8AC3E}">
        <p14:creationId xmlns:p14="http://schemas.microsoft.com/office/powerpoint/2010/main" val="23585325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200" b="1" dirty="0" smtClean="0">
                <a:solidFill>
                  <a:srgbClr val="036A37"/>
                </a:solidFill>
                <a:latin typeface="+mj-lt"/>
              </a:rPr>
              <a:t>Contact Information</a:t>
            </a:r>
            <a:endParaRPr lang="en-US" sz="3200" b="1" dirty="0">
              <a:solidFill>
                <a:srgbClr val="036A37"/>
              </a:solidFill>
              <a:latin typeface="+mj-lt"/>
            </a:endParaRP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smtClean="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775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smtClean="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text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28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Tree>
    <p:extLst>
      <p:ext uri="{BB962C8B-B14F-4D97-AF65-F5344CB8AC3E}">
        <p14:creationId xmlns:p14="http://schemas.microsoft.com/office/powerpoint/2010/main" val="35861527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386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04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43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08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smtClean="0"/>
              <a:t>Contact Information</a:t>
            </a:r>
            <a:endParaRPr lang="en-US" sz="3600" dirty="0"/>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smtClean="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81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algn="ctr"/>
            <a:r>
              <a:rPr lang="en-US" sz="1400" dirty="0" smtClean="0">
                <a:latin typeface="Arial" panose="020B0604020202020204" pitchFamily="34" charset="0"/>
                <a:cs typeface="Arial" panose="020B0604020202020204" pitchFamily="34" charset="0"/>
              </a:rPr>
              <a:t>If you wish to use the</a:t>
            </a:r>
            <a:r>
              <a:rPr lang="en-US" sz="1400" baseline="0" dirty="0" smtClean="0">
                <a:latin typeface="Arial" panose="020B0604020202020204" pitchFamily="34" charset="0"/>
                <a:cs typeface="Arial" panose="020B0604020202020204" pitchFamily="34" charset="0"/>
              </a:rPr>
              <a:t> business line or product/service sub logo title slide, please insert the appropriate sub logo by clicking the picture icon on the “Sub Logo”  title slide.</a:t>
            </a:r>
            <a:endParaRPr lang="en-US" sz="1400" dirty="0">
              <a:latin typeface="Arial" panose="020B0604020202020204" pitchFamily="34" charset="0"/>
              <a:cs typeface="Arial" panose="020B0604020202020204" pitchFamily="34" charset="0"/>
            </a:endParaRP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r>
              <a:rPr lang="en-US" sz="2200" b="1" u="none" dirty="0" smtClean="0"/>
              <a:t>General tips:</a:t>
            </a:r>
          </a:p>
          <a:p>
            <a:pPr marL="285750" indent="-285750">
              <a:buFont typeface="Arial" panose="020B0604020202020204" pitchFamily="34" charset="0"/>
              <a:buChar char="•"/>
            </a:pPr>
            <a:r>
              <a:rPr lang="en-US" sz="1600" dirty="0" smtClean="0"/>
              <a:t>These templates</a:t>
            </a:r>
            <a:r>
              <a:rPr lang="en-US" sz="1600" baseline="0" dirty="0" smtClean="0"/>
              <a:t> </a:t>
            </a:r>
            <a:r>
              <a:rPr lang="en-US" sz="1600" dirty="0" smtClean="0"/>
              <a:t>can </a:t>
            </a:r>
            <a:r>
              <a:rPr lang="en-US" sz="1600" dirty="0"/>
              <a:t>be used for all external and internal </a:t>
            </a:r>
            <a:r>
              <a:rPr lang="en-US" sz="1600" dirty="0" smtClean="0"/>
              <a:t>presentations</a:t>
            </a:r>
            <a:r>
              <a:rPr lang="en-US" sz="1600" baseline="0" dirty="0" smtClean="0"/>
              <a:t> and handouts. </a:t>
            </a:r>
            <a:endParaRPr lang="en-US" sz="1600" dirty="0" smtClean="0"/>
          </a:p>
          <a:p>
            <a:pPr marL="285750" indent="-285750">
              <a:buFont typeface="Arial" panose="020B0604020202020204" pitchFamily="34" charset="0"/>
              <a:buChar char="•"/>
            </a:pPr>
            <a:r>
              <a:rPr lang="en-US" sz="1600" dirty="0" smtClean="0"/>
              <a:t>Insert</a:t>
            </a:r>
            <a:r>
              <a:rPr lang="en-US" sz="1600" baseline="0" dirty="0" smtClean="0"/>
              <a:t> page numbers from the “Insert” tab. </a:t>
            </a:r>
            <a:endParaRPr lang="en-US" sz="1600" dirty="0" smtClean="0"/>
          </a:p>
          <a:p>
            <a:pPr marL="285750" marR="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600" dirty="0" smtClean="0"/>
              <a:t>Ensure all text is in “Arial” font.</a:t>
            </a:r>
          </a:p>
          <a:p>
            <a:pPr marL="285750" indent="-285750">
              <a:buFont typeface="Arial" panose="020B0604020202020204" pitchFamily="34" charset="0"/>
              <a:buChar char="•"/>
            </a:pPr>
            <a:r>
              <a:rPr lang="en-US" sz="1600" dirty="0" smtClean="0"/>
              <a:t>If</a:t>
            </a:r>
            <a:r>
              <a:rPr lang="en-US" sz="1600" baseline="0" dirty="0" smtClean="0"/>
              <a:t> color is used</a:t>
            </a:r>
            <a:r>
              <a:rPr lang="en-US" sz="1600" dirty="0" smtClean="0"/>
              <a:t>, ensure color selection is consistent with the template.</a:t>
            </a:r>
            <a:r>
              <a:rPr lang="en-US" sz="1600" baseline="0" dirty="0" smtClean="0"/>
              <a:t> </a:t>
            </a:r>
            <a:r>
              <a:rPr lang="en-US" sz="1600" dirty="0" smtClean="0"/>
              <a:t>For your reference, a few of the Fiscal Service</a:t>
            </a:r>
            <a:r>
              <a:rPr lang="en-US" sz="1600" baseline="0" dirty="0" smtClean="0"/>
              <a:t> </a:t>
            </a:r>
            <a:r>
              <a:rPr lang="en-US" sz="1600" dirty="0" smtClean="0"/>
              <a:t>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smtClean="0"/>
              <a:t>PowerPoint Usage Guide</a:t>
            </a:r>
            <a:endParaRPr lang="en-US" sz="3600" dirty="0"/>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algn="ctr"/>
            <a:r>
              <a:rPr lang="en-US" sz="1400" dirty="0" smtClean="0">
                <a:latin typeface="Arial" panose="020B0604020202020204" pitchFamily="34" charset="0"/>
                <a:cs typeface="Arial" panose="020B0604020202020204" pitchFamily="34" charset="0"/>
              </a:rPr>
              <a:t>Please insert the appropriate </a:t>
            </a:r>
            <a:r>
              <a:rPr lang="en-US" sz="1400" dirty="0">
                <a:latin typeface="Arial" panose="020B0604020202020204" pitchFamily="34" charset="0"/>
                <a:cs typeface="Arial" panose="020B0604020202020204" pitchFamily="34" charset="0"/>
              </a:rPr>
              <a:t>business </a:t>
            </a:r>
            <a:r>
              <a:rPr lang="en-US" sz="1400" dirty="0" smtClean="0">
                <a:latin typeface="Arial" panose="020B0604020202020204" pitchFamily="34" charset="0"/>
                <a:cs typeface="Arial" panose="020B0604020202020204" pitchFamily="34" charset="0"/>
              </a:rPr>
              <a:t>line </a:t>
            </a:r>
            <a:r>
              <a:rPr lang="en-US" sz="1400" dirty="0">
                <a:latin typeface="Arial" panose="020B0604020202020204" pitchFamily="34" charset="0"/>
                <a:cs typeface="Arial" panose="020B0604020202020204" pitchFamily="34" charset="0"/>
              </a:rPr>
              <a:t>or </a:t>
            </a:r>
            <a:r>
              <a:rPr lang="en-US" sz="1400" dirty="0" smtClean="0">
                <a:latin typeface="Arial" panose="020B0604020202020204" pitchFamily="34" charset="0"/>
                <a:cs typeface="Arial" panose="020B0604020202020204" pitchFamily="34" charset="0"/>
              </a:rPr>
              <a:t>product/service sub </a:t>
            </a:r>
            <a:r>
              <a:rPr lang="en-US" sz="1400" dirty="0">
                <a:latin typeface="Arial" panose="020B0604020202020204" pitchFamily="34" charset="0"/>
                <a:cs typeface="Arial" panose="020B0604020202020204" pitchFamily="34" charset="0"/>
              </a:rPr>
              <a:t>logo </a:t>
            </a:r>
            <a:r>
              <a:rPr lang="en-US" sz="1400" dirty="0" smtClean="0">
                <a:latin typeface="Arial" panose="020B0604020202020204" pitchFamily="34" charset="0"/>
                <a:cs typeface="Arial" panose="020B0604020202020204" pitchFamily="34" charset="0"/>
              </a:rPr>
              <a:t>by clicking the picture</a:t>
            </a:r>
            <a:r>
              <a:rPr lang="en-US" sz="1400" baseline="0" dirty="0" smtClean="0">
                <a:latin typeface="Arial" panose="020B0604020202020204" pitchFamily="34" charset="0"/>
                <a:cs typeface="Arial" panose="020B0604020202020204" pitchFamily="34" charset="0"/>
              </a:rPr>
              <a:t> icon </a:t>
            </a:r>
            <a:r>
              <a:rPr lang="en-US" sz="1400" dirty="0" smtClean="0">
                <a:latin typeface="Arial" panose="020B0604020202020204" pitchFamily="34" charset="0"/>
                <a:cs typeface="Arial" panose="020B0604020202020204" pitchFamily="34" charset="0"/>
              </a:rPr>
              <a:t>on </a:t>
            </a:r>
            <a:r>
              <a:rPr lang="en-US" sz="1400" dirty="0">
                <a:latin typeface="Arial" panose="020B0604020202020204" pitchFamily="34" charset="0"/>
                <a:cs typeface="Arial" panose="020B0604020202020204" pitchFamily="34" charset="0"/>
              </a:rPr>
              <a:t>the </a:t>
            </a:r>
            <a:r>
              <a:rPr lang="en-US" sz="1400" dirty="0" smtClean="0">
                <a:latin typeface="Arial" panose="020B0604020202020204" pitchFamily="34" charset="0"/>
                <a:cs typeface="Arial" panose="020B0604020202020204" pitchFamily="34" charset="0"/>
              </a:rPr>
              <a:t>“Contact Information” slide.</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633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12856"/>
              </a:solidFill>
              <a:effectLst/>
              <a:uLnTx/>
              <a:uFillTx/>
              <a:latin typeface="Calibri"/>
              <a:ea typeface="+mn-ea"/>
              <a:cs typeface="+mn-cs"/>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6778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theme" Target="../theme/theme3.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6668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53" r:id="rId5"/>
    <p:sldLayoutId id="2147483655" r:id="rId6"/>
    <p:sldLayoutId id="2147483656" r:id="rId7"/>
    <p:sldLayoutId id="214748365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304958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9E73A-268B-4C9D-A3E2-BCE515329CA8}" type="datetimeFigureOut">
              <a:rPr lang="en-US" smtClean="0"/>
              <a:t>5/2/2018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47635-5D16-4538-B10C-484A636EA2C5}" type="slidenum">
              <a:rPr lang="en-US" smtClean="0"/>
              <a:t>‹#›</a:t>
            </a:fld>
            <a:endParaRPr lang="en-US"/>
          </a:p>
        </p:txBody>
      </p:sp>
    </p:spTree>
    <p:extLst>
      <p:ext uri="{BB962C8B-B14F-4D97-AF65-F5344CB8AC3E}">
        <p14:creationId xmlns:p14="http://schemas.microsoft.com/office/powerpoint/2010/main" val="365470618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Christopher.Beck@fiscal.treasury.gov" TargetMode="External"/><Relationship Id="rId2" Type="http://schemas.openxmlformats.org/officeDocument/2006/relationships/notesSlide" Target="../notesSlides/notesSlide9.xml"/><Relationship Id="rId1" Type="http://schemas.openxmlformats.org/officeDocument/2006/relationships/slideLayout" Target="../slideLayouts/slideLayout29.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528" y="3352190"/>
            <a:ext cx="8991600" cy="1238250"/>
          </a:xfrm>
          <a:prstGeom prst="rect">
            <a:avLst/>
          </a:prstGeom>
        </p:spPr>
        <p:txBody>
          <a:bodyPr vert="horz" lIns="91440" tIns="45720" rIns="91440" bIns="45720" rtlCol="0" anchor="ctr">
            <a:noAutofit/>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4000" b="1" dirty="0" smtClean="0">
                <a:solidFill>
                  <a:schemeClr val="tx1"/>
                </a:solidFill>
                <a:latin typeface="+mj-lt"/>
              </a:rPr>
              <a:t>USSGL Accounts Ballot Items &amp; </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4000" b="1" dirty="0" smtClean="0">
                <a:solidFill>
                  <a:schemeClr val="tx1"/>
                </a:solidFill>
                <a:latin typeface="+mj-lt"/>
              </a:rPr>
              <a:t>Upcoming Projects</a:t>
            </a:r>
            <a:endParaRPr lang="en-US" sz="4000" b="1" dirty="0" smtClean="0">
              <a:solidFill>
                <a:schemeClr val="tx1"/>
              </a:solidFill>
              <a:latin typeface="+mj-lt"/>
            </a:endParaRPr>
          </a:p>
          <a:p>
            <a:pPr marL="0" marR="0" lvl="0" indent="0" algn="r" defTabSz="914400" rtl="0" eaLnBrk="1" fontAlgn="auto" latinLnBrk="0" hangingPunct="1">
              <a:lnSpc>
                <a:spcPct val="100000"/>
              </a:lnSpc>
              <a:spcBef>
                <a:spcPct val="0"/>
              </a:spcBef>
              <a:spcAft>
                <a:spcPts val="0"/>
              </a:spcAft>
              <a:buClrTx/>
              <a:buSzTx/>
              <a:buFontTx/>
              <a:buNone/>
              <a:tabLst/>
              <a:defRPr/>
            </a:pPr>
            <a:r>
              <a:rPr lang="en-US" sz="1600" b="1" dirty="0" smtClean="0">
                <a:solidFill>
                  <a:schemeClr val="tx1"/>
                </a:solidFill>
                <a:latin typeface="+mj-lt"/>
              </a:rPr>
              <a:t>USSGL </a:t>
            </a:r>
            <a:r>
              <a:rPr lang="en-US" sz="1600" b="1" dirty="0" smtClean="0">
                <a:solidFill>
                  <a:schemeClr val="tx1"/>
                </a:solidFill>
                <a:latin typeface="+mj-lt"/>
              </a:rPr>
              <a:t>Board</a:t>
            </a:r>
            <a:r>
              <a:rPr lang="en-US" sz="1600" b="1" dirty="0" smtClean="0">
                <a:solidFill>
                  <a:schemeClr val="tx1"/>
                </a:solidFill>
                <a:latin typeface="+mj-lt"/>
              </a:rPr>
              <a:t> </a:t>
            </a:r>
            <a:r>
              <a:rPr lang="en-US" sz="1600" b="1" dirty="0" smtClean="0">
                <a:solidFill>
                  <a:schemeClr val="tx1"/>
                </a:solidFill>
                <a:latin typeface="+mj-lt"/>
              </a:rPr>
              <a:t>Meeting </a:t>
            </a:r>
            <a:r>
              <a:rPr lang="en-US" sz="1600" b="1" dirty="0" smtClean="0">
                <a:solidFill>
                  <a:schemeClr val="tx1"/>
                </a:solidFill>
                <a:latin typeface="+mj-lt"/>
              </a:rPr>
              <a:t>May 10, </a:t>
            </a:r>
            <a:r>
              <a:rPr lang="en-US" sz="1600" b="1" dirty="0" smtClean="0">
                <a:solidFill>
                  <a:schemeClr val="tx1"/>
                </a:solidFill>
                <a:latin typeface="+mj-lt"/>
              </a:rPr>
              <a:t>2018</a:t>
            </a:r>
            <a:endParaRPr lang="en-US" sz="1600" dirty="0">
              <a:solidFill>
                <a:schemeClr val="tx1"/>
              </a:solidFill>
              <a:latin typeface="+mj-lt"/>
            </a:endParaRPr>
          </a:p>
        </p:txBody>
      </p:sp>
    </p:spTree>
    <p:extLst>
      <p:ext uri="{BB962C8B-B14F-4D97-AF65-F5344CB8AC3E}">
        <p14:creationId xmlns:p14="http://schemas.microsoft.com/office/powerpoint/2010/main" val="1676876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990600"/>
            <a:ext cx="8121854" cy="57554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prstClr val="black"/>
                </a:solidFill>
                <a:latin typeface="Arial" panose="020B0604020202020204" pitchFamily="34" charset="0"/>
                <a:cs typeface="Arial" panose="020B0604020202020204" pitchFamily="34" charset="0"/>
              </a:rPr>
              <a:t>Christopher Beck</a:t>
            </a:r>
            <a:endParaRPr kumimoji="0" lang="en-US" sz="2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Department of the Treasury</a:t>
            </a:r>
            <a:br>
              <a:rPr kumimoji="0" 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Bureau of the Fiscal Service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(304) 480-7122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hlinkClick r:id="rId3"/>
              </a:rPr>
              <a:t>Christopher.Beck@fiscal.treasury.gov</a:t>
            </a:r>
            <a:endParaRPr kumimoji="0" 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USSGL.Issues@fiscal.treasury.gov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b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041051"/>
            <a:ext cx="3571875" cy="1397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2125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7450" y="126170"/>
            <a:ext cx="5760750" cy="830997"/>
          </a:xfrm>
          <a:prstGeom prst="rect">
            <a:avLst/>
          </a:prstGeom>
          <a:noFill/>
        </p:spPr>
        <p:txBody>
          <a:bodyPr wrap="square" rtlCol="0">
            <a:spAutoFit/>
          </a:bodyPr>
          <a:lstStyle/>
          <a:p>
            <a:r>
              <a:rPr lang="en-US" sz="4800" dirty="0" smtClean="0"/>
              <a:t>Agenda</a:t>
            </a:r>
            <a:endParaRPr lang="en-US" sz="4800" dirty="0"/>
          </a:p>
        </p:txBody>
      </p:sp>
      <p:sp>
        <p:nvSpPr>
          <p:cNvPr id="4" name="TextBox 3"/>
          <p:cNvSpPr txBox="1"/>
          <p:nvPr/>
        </p:nvSpPr>
        <p:spPr>
          <a:xfrm>
            <a:off x="347450" y="957167"/>
            <a:ext cx="8449100" cy="3293209"/>
          </a:xfrm>
          <a:prstGeom prst="rect">
            <a:avLst/>
          </a:prstGeom>
          <a:noFill/>
        </p:spPr>
        <p:txBody>
          <a:bodyPr wrap="square" rtlCol="0">
            <a:spAutoFit/>
          </a:bodyPr>
          <a:lstStyle/>
          <a:p>
            <a:pPr marL="914400" lvl="1" indent="-457200">
              <a:buFont typeface="Arial" panose="020B0604020202020204" pitchFamily="34" charset="0"/>
              <a:buChar char="•"/>
            </a:pPr>
            <a:r>
              <a:rPr lang="en-US" sz="2600" dirty="0" smtClean="0">
                <a:latin typeface="Arial" panose="020B0604020202020204" pitchFamily="34" charset="0"/>
                <a:cs typeface="Arial" panose="020B0604020202020204" pitchFamily="34" charset="0"/>
              </a:rPr>
              <a:t>Fiscal Year 2018 Ballot Items</a:t>
            </a:r>
            <a:endParaRPr lang="en-US" sz="2600" dirty="0" smtClean="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endParaRPr lang="en-US" sz="2600" dirty="0" smtClean="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600" dirty="0" smtClean="0">
                <a:latin typeface="Arial" panose="020B0604020202020204" pitchFamily="34" charset="0"/>
                <a:cs typeface="Arial" panose="020B0604020202020204" pitchFamily="34" charset="0"/>
              </a:rPr>
              <a:t>Custodial USSGL Accounts (FY19)</a:t>
            </a:r>
            <a:endParaRPr lang="en-US" sz="2600" dirty="0" smtClean="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endParaRPr lang="en-US" sz="2600" dirty="0" smtClean="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600" dirty="0" smtClean="0">
                <a:latin typeface="Arial" panose="020B0604020202020204" pitchFamily="34" charset="0"/>
                <a:cs typeface="Arial" panose="020B0604020202020204" pitchFamily="34" charset="0"/>
              </a:rPr>
              <a:t>Reduction Liability Account (FY19)</a:t>
            </a:r>
            <a:endParaRPr lang="en-US" sz="2600" dirty="0" smtClean="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endParaRPr lang="en-US" sz="2600" dirty="0" smtClean="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600" dirty="0" smtClean="0">
                <a:latin typeface="Arial" panose="020B0604020202020204" pitchFamily="34" charset="0"/>
                <a:cs typeface="Arial" panose="020B0604020202020204" pitchFamily="34" charset="0"/>
              </a:rPr>
              <a:t>USSGL Projects</a:t>
            </a:r>
            <a:endParaRPr lang="en-US" sz="2600" dirty="0" smtClean="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endParaRPr lang="en-US" sz="2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353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411601 Debt Forgiveness – Cancellation of Debt Adjustment</a:t>
            </a:r>
          </a:p>
          <a:p>
            <a:pPr lvl="1"/>
            <a:r>
              <a:rPr lang="en-US" sz="2200" dirty="0" smtClean="0"/>
              <a:t>This </a:t>
            </a:r>
            <a:r>
              <a:rPr lang="en-US" sz="2200" dirty="0"/>
              <a:t>new USSGL account is needed to capture and distinguish a unique form of an adjustment to budgetary resources that cancels outstanding debt. Created for FEMA</a:t>
            </a:r>
            <a:r>
              <a:rPr lang="en-US" sz="2200" dirty="0" smtClean="0"/>
              <a:t>.</a:t>
            </a:r>
          </a:p>
          <a:p>
            <a:endParaRPr lang="en-US" sz="2600" dirty="0" smtClean="0"/>
          </a:p>
          <a:p>
            <a:r>
              <a:rPr lang="en-US" sz="2600" dirty="0" smtClean="0"/>
              <a:t>232000 Other Deferred Revenue </a:t>
            </a:r>
          </a:p>
          <a:p>
            <a:pPr lvl="1"/>
            <a:r>
              <a:rPr lang="en-US" sz="2200" dirty="0" smtClean="0"/>
              <a:t>This account is requiring a definition change to encompass Non-Federa</a:t>
            </a:r>
            <a:r>
              <a:rPr lang="en-US" sz="2200" dirty="0" smtClean="0"/>
              <a:t>l &amp; Federal income received but not yet earned.</a:t>
            </a:r>
            <a:endParaRPr lang="en-US" sz="2200" dirty="0"/>
          </a:p>
          <a:p>
            <a:endParaRPr lang="en-US" dirty="0"/>
          </a:p>
        </p:txBody>
      </p:sp>
      <p:sp>
        <p:nvSpPr>
          <p:cNvPr id="3" name="Content Placeholder 2"/>
          <p:cNvSpPr>
            <a:spLocks noGrp="1"/>
          </p:cNvSpPr>
          <p:nvPr>
            <p:ph sz="quarter" idx="11"/>
          </p:nvPr>
        </p:nvSpPr>
        <p:spPr/>
        <p:txBody>
          <a:bodyPr/>
          <a:lstStyle/>
          <a:p>
            <a:r>
              <a:rPr lang="en-US" sz="4800" dirty="0" smtClean="0">
                <a:latin typeface="+mn-lt"/>
              </a:rPr>
              <a:t>Fiscal Year 2018 Ballot Items</a:t>
            </a:r>
            <a:endParaRPr lang="en-US" sz="4800" dirty="0">
              <a:latin typeface="+mn-lt"/>
            </a:endParaRPr>
          </a:p>
        </p:txBody>
      </p:sp>
    </p:spTree>
    <p:extLst>
      <p:ext uri="{BB962C8B-B14F-4D97-AF65-F5344CB8AC3E}">
        <p14:creationId xmlns:p14="http://schemas.microsoft.com/office/powerpoint/2010/main" val="3595309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198100 Asset for Agency’s Custodial and Non-Entity Liabilities – Other than the </a:t>
            </a:r>
            <a:r>
              <a:rPr lang="en-US" sz="2600" dirty="0" smtClean="0"/>
              <a:t>General Fund </a:t>
            </a:r>
            <a:r>
              <a:rPr lang="en-US" sz="2600" dirty="0"/>
              <a:t>of the U.S. </a:t>
            </a:r>
            <a:r>
              <a:rPr lang="en-US" sz="2600" dirty="0" smtClean="0"/>
              <a:t>Government</a:t>
            </a:r>
          </a:p>
          <a:p>
            <a:pPr lvl="1"/>
            <a:r>
              <a:rPr lang="en-US" sz="2200" dirty="0" smtClean="0"/>
              <a:t>This new USSGL account is needed to capture and distinguish non-entity custodial assets for collections, or amounts to be collected, by Federal agencies on behalf of another Federal Agency. NOT the General Fund of the U.S. Government, as USSGL 198000’s definition was modified to capture that activity.</a:t>
            </a:r>
            <a:endParaRPr lang="en-US" sz="2600" dirty="0" smtClean="0"/>
          </a:p>
          <a:p>
            <a:r>
              <a:rPr lang="en-US" sz="2600" dirty="0" smtClean="0"/>
              <a:t>599700 </a:t>
            </a:r>
            <a:r>
              <a:rPr lang="en-US" sz="2600" dirty="0"/>
              <a:t>Financing Sources Transferred In From Custodial Statement Collections</a:t>
            </a:r>
            <a:endParaRPr lang="en-US" sz="2600" dirty="0" smtClean="0"/>
          </a:p>
          <a:p>
            <a:pPr lvl="1"/>
            <a:r>
              <a:rPr lang="en-US" sz="2200" dirty="0" smtClean="0"/>
              <a:t>Change to definition to specify that transfer creates a budgetary resource, unless specifically identified by OMB &amp; Fiscal Service</a:t>
            </a:r>
            <a:endParaRPr lang="en-US" sz="2200" dirty="0"/>
          </a:p>
          <a:p>
            <a:endParaRPr lang="en-US" dirty="0"/>
          </a:p>
        </p:txBody>
      </p:sp>
      <p:sp>
        <p:nvSpPr>
          <p:cNvPr id="3" name="Content Placeholder 2"/>
          <p:cNvSpPr>
            <a:spLocks noGrp="1"/>
          </p:cNvSpPr>
          <p:nvPr>
            <p:ph sz="quarter" idx="11"/>
          </p:nvPr>
        </p:nvSpPr>
        <p:spPr/>
        <p:txBody>
          <a:bodyPr/>
          <a:lstStyle/>
          <a:p>
            <a:r>
              <a:rPr lang="en-US" sz="4800" dirty="0" smtClean="0">
                <a:latin typeface="+mn-lt"/>
              </a:rPr>
              <a:t>Custodial Guidance Ballot Items</a:t>
            </a:r>
            <a:endParaRPr lang="en-US" sz="4800" dirty="0">
              <a:latin typeface="+mn-lt"/>
            </a:endParaRPr>
          </a:p>
        </p:txBody>
      </p:sp>
    </p:spTree>
    <p:extLst>
      <p:ext uri="{BB962C8B-B14F-4D97-AF65-F5344CB8AC3E}">
        <p14:creationId xmlns:p14="http://schemas.microsoft.com/office/powerpoint/2010/main" val="2758227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smtClean="0"/>
              <a:t>299100 Other Liabilities – Reductions</a:t>
            </a:r>
          </a:p>
          <a:p>
            <a:pPr lvl="1"/>
            <a:r>
              <a:rPr lang="en-US" sz="2200" dirty="0" smtClean="0"/>
              <a:t>This new USSGL account is needed to separate warrant activity from USSGL 299000. Specifically, agencies should use this liability account while awaiting a warrant to be issued for a reduction. Additionally, USSGL 299000’s definition is being modified to reflect this activity being separated out as well</a:t>
            </a:r>
            <a:endParaRPr lang="en-US" sz="2200" dirty="0" smtClean="0"/>
          </a:p>
          <a:p>
            <a:endParaRPr lang="en-US" sz="2600" dirty="0" smtClean="0"/>
          </a:p>
          <a:p>
            <a:r>
              <a:rPr lang="en-US" sz="2600" dirty="0" smtClean="0"/>
              <a:t>In addition to the items on the ballot USSGL is making several non-technical changes to accounts (capitalization, grammar, etc.)</a:t>
            </a:r>
            <a:endParaRPr lang="en-US" dirty="0"/>
          </a:p>
        </p:txBody>
      </p:sp>
      <p:sp>
        <p:nvSpPr>
          <p:cNvPr id="3" name="Content Placeholder 2"/>
          <p:cNvSpPr>
            <a:spLocks noGrp="1"/>
          </p:cNvSpPr>
          <p:nvPr>
            <p:ph sz="quarter" idx="11"/>
          </p:nvPr>
        </p:nvSpPr>
        <p:spPr/>
        <p:txBody>
          <a:bodyPr/>
          <a:lstStyle/>
          <a:p>
            <a:r>
              <a:rPr lang="en-US" sz="4400" dirty="0" smtClean="0">
                <a:latin typeface="+mn-lt"/>
              </a:rPr>
              <a:t>Reduction Liability USSGL Ballot Item</a:t>
            </a:r>
            <a:endParaRPr lang="en-US" sz="4400" dirty="0">
              <a:latin typeface="+mn-lt"/>
            </a:endParaRPr>
          </a:p>
        </p:txBody>
      </p:sp>
    </p:spTree>
    <p:extLst>
      <p:ext uri="{BB962C8B-B14F-4D97-AF65-F5344CB8AC3E}">
        <p14:creationId xmlns:p14="http://schemas.microsoft.com/office/powerpoint/2010/main" val="3218374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smtClean="0"/>
              <a:t>Coordinating with OMB to address budgetary guidance</a:t>
            </a:r>
          </a:p>
          <a:p>
            <a:pPr lvl="1"/>
            <a:r>
              <a:rPr lang="en-US" sz="2200" dirty="0" smtClean="0"/>
              <a:t>Economy Act Scenario</a:t>
            </a:r>
          </a:p>
          <a:p>
            <a:pPr lvl="1"/>
            <a:r>
              <a:rPr lang="en-US" sz="2200" dirty="0" smtClean="0"/>
              <a:t>Correct of Errors That Occurred in Pervious Periods</a:t>
            </a:r>
          </a:p>
          <a:p>
            <a:pPr lvl="1"/>
            <a:r>
              <a:rPr lang="en-US" sz="2200" dirty="0" smtClean="0"/>
              <a:t>Permanent Reduction to General Fund Appropriation</a:t>
            </a:r>
          </a:p>
          <a:p>
            <a:pPr lvl="1"/>
            <a:r>
              <a:rPr lang="en-US" sz="2200" dirty="0"/>
              <a:t>Appropriated Trust or Special Fund Receipts Derived From "Unavailable" and "Available" Trust or Special Fund Receipt </a:t>
            </a:r>
            <a:r>
              <a:rPr lang="en-US" sz="2200" dirty="0" smtClean="0"/>
              <a:t>Accounts</a:t>
            </a:r>
          </a:p>
          <a:p>
            <a:pPr lvl="1"/>
            <a:r>
              <a:rPr lang="en-US" sz="2200" dirty="0" smtClean="0"/>
              <a:t>Appropriations Provided by a Continuing Resolution</a:t>
            </a:r>
          </a:p>
          <a:p>
            <a:pPr lvl="1"/>
            <a:endParaRPr lang="en-US" sz="2200" dirty="0"/>
          </a:p>
          <a:p>
            <a:r>
              <a:rPr lang="en-US" sz="2600" dirty="0" smtClean="0"/>
              <a:t>Scenario’s were identified by OMB/USSGL as common pieces of guidance agencies have questions on</a:t>
            </a:r>
          </a:p>
        </p:txBody>
      </p:sp>
      <p:sp>
        <p:nvSpPr>
          <p:cNvPr id="3" name="Content Placeholder 2"/>
          <p:cNvSpPr>
            <a:spLocks noGrp="1"/>
          </p:cNvSpPr>
          <p:nvPr>
            <p:ph sz="quarter" idx="11"/>
          </p:nvPr>
        </p:nvSpPr>
        <p:spPr/>
        <p:txBody>
          <a:bodyPr/>
          <a:lstStyle/>
          <a:p>
            <a:r>
              <a:rPr lang="en-US" sz="4400" dirty="0" smtClean="0">
                <a:latin typeface="+mn-lt"/>
              </a:rPr>
              <a:t>USSGL Projects</a:t>
            </a:r>
            <a:endParaRPr lang="en-US" sz="4400" dirty="0">
              <a:latin typeface="+mn-lt"/>
            </a:endParaRPr>
          </a:p>
        </p:txBody>
      </p:sp>
    </p:spTree>
    <p:extLst>
      <p:ext uri="{BB962C8B-B14F-4D97-AF65-F5344CB8AC3E}">
        <p14:creationId xmlns:p14="http://schemas.microsoft.com/office/powerpoint/2010/main" val="2822251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smtClean="0"/>
              <a:t>Working various projects that are “proprietary” based</a:t>
            </a:r>
          </a:p>
          <a:p>
            <a:endParaRPr lang="en-US" sz="2600" dirty="0"/>
          </a:p>
          <a:p>
            <a:r>
              <a:rPr lang="en-US" sz="2600" dirty="0" smtClean="0"/>
              <a:t>Many of these projects are focused on assisting agencies with Intragovernmental Transactions</a:t>
            </a:r>
          </a:p>
        </p:txBody>
      </p:sp>
      <p:sp>
        <p:nvSpPr>
          <p:cNvPr id="3" name="Content Placeholder 2"/>
          <p:cNvSpPr>
            <a:spLocks noGrp="1"/>
          </p:cNvSpPr>
          <p:nvPr>
            <p:ph sz="quarter" idx="11"/>
          </p:nvPr>
        </p:nvSpPr>
        <p:spPr/>
        <p:txBody>
          <a:bodyPr/>
          <a:lstStyle/>
          <a:p>
            <a:r>
              <a:rPr lang="en-US" sz="4400" dirty="0" smtClean="0">
                <a:latin typeface="+mn-lt"/>
              </a:rPr>
              <a:t>USSGL Projects</a:t>
            </a:r>
            <a:endParaRPr lang="en-US" sz="4400" dirty="0">
              <a:latin typeface="+mn-lt"/>
            </a:endParaRPr>
          </a:p>
        </p:txBody>
      </p:sp>
    </p:spTree>
    <p:extLst>
      <p:ext uri="{BB962C8B-B14F-4D97-AF65-F5344CB8AC3E}">
        <p14:creationId xmlns:p14="http://schemas.microsoft.com/office/powerpoint/2010/main" val="2923768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lstStyle/>
          <a:p>
            <a:r>
              <a:rPr lang="en-US" sz="4400" dirty="0" smtClean="0">
                <a:latin typeface="+mn-lt"/>
              </a:rPr>
              <a:t>IGT Differences by Type (Q5 FY17)</a:t>
            </a:r>
            <a:endParaRPr lang="en-US" sz="4400" dirty="0">
              <a:latin typeface="+mn-lt"/>
            </a:endParaRPr>
          </a:p>
        </p:txBody>
      </p:sp>
      <p:pic>
        <p:nvPicPr>
          <p:cNvPr id="8" name="Content Placeholder 7"/>
          <p:cNvPicPr>
            <a:picLocks noGrp="1" noChangeAspect="1"/>
          </p:cNvPicPr>
          <p:nvPr>
            <p:ph sz="quarter" idx="10"/>
          </p:nvPr>
        </p:nvPicPr>
        <p:blipFill>
          <a:blip r:embed="rId3"/>
          <a:stretch>
            <a:fillRect/>
          </a:stretch>
        </p:blipFill>
        <p:spPr>
          <a:xfrm>
            <a:off x="228600" y="932674"/>
            <a:ext cx="8686799" cy="5261485"/>
          </a:xfrm>
          <a:prstGeom prst="rect">
            <a:avLst/>
          </a:prstGeom>
        </p:spPr>
      </p:pic>
    </p:spTree>
    <p:extLst>
      <p:ext uri="{BB962C8B-B14F-4D97-AF65-F5344CB8AC3E}">
        <p14:creationId xmlns:p14="http://schemas.microsoft.com/office/powerpoint/2010/main" val="297088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smtClean="0"/>
              <a:t>Completed several pieces of guidance to address those IGT differences including Credit Reform Guidance &amp; Assisted Acquisition Guidance.</a:t>
            </a:r>
          </a:p>
          <a:p>
            <a:endParaRPr lang="en-US" sz="2600" dirty="0"/>
          </a:p>
          <a:p>
            <a:r>
              <a:rPr lang="en-US" sz="2600" dirty="0" smtClean="0"/>
              <a:t>During the year we will be working on Repayable Advance Guidance &amp; Custodial Guidance to help reduce those IGT differences.</a:t>
            </a:r>
          </a:p>
          <a:p>
            <a:endParaRPr lang="en-US" sz="2600" dirty="0"/>
          </a:p>
          <a:p>
            <a:r>
              <a:rPr lang="en-US" sz="2600" dirty="0" smtClean="0"/>
              <a:t>Continue work on the Budget Accrual Reconciliation and Schedule F for agencies. </a:t>
            </a:r>
            <a:endParaRPr lang="en-US" sz="2200" dirty="0" smtClean="0"/>
          </a:p>
          <a:p>
            <a:endParaRPr lang="en-US" sz="2600" dirty="0"/>
          </a:p>
        </p:txBody>
      </p:sp>
      <p:sp>
        <p:nvSpPr>
          <p:cNvPr id="3" name="Content Placeholder 2"/>
          <p:cNvSpPr>
            <a:spLocks noGrp="1"/>
          </p:cNvSpPr>
          <p:nvPr>
            <p:ph sz="quarter" idx="11"/>
          </p:nvPr>
        </p:nvSpPr>
        <p:spPr/>
        <p:txBody>
          <a:bodyPr/>
          <a:lstStyle/>
          <a:p>
            <a:r>
              <a:rPr lang="en-US" sz="4400" dirty="0" smtClean="0">
                <a:latin typeface="+mn-lt"/>
              </a:rPr>
              <a:t>USSGL Projects</a:t>
            </a:r>
            <a:endParaRPr lang="en-US" sz="4400" dirty="0">
              <a:latin typeface="+mn-lt"/>
            </a:endParaRPr>
          </a:p>
        </p:txBody>
      </p:sp>
    </p:spTree>
    <p:extLst>
      <p:ext uri="{BB962C8B-B14F-4D97-AF65-F5344CB8AC3E}">
        <p14:creationId xmlns:p14="http://schemas.microsoft.com/office/powerpoint/2010/main" val="542659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Bureau of the Fiscal Servic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ureau of the Fiscal Servic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78556</TotalTime>
  <Words>450</Words>
  <Application>Microsoft Office PowerPoint</Application>
  <PresentationFormat>On-screen Show (4:3)</PresentationFormat>
  <Paragraphs>71</Paragraphs>
  <Slides>10</Slides>
  <Notes>9</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10</vt:i4>
      </vt:variant>
    </vt:vector>
  </HeadingPairs>
  <TitlesOfParts>
    <vt:vector size="15" baseType="lpstr">
      <vt:lpstr>Arial</vt:lpstr>
      <vt:lpstr>Calibri</vt:lpstr>
      <vt:lpstr>Bureau of the Fiscal Service PPT Template</vt:lpstr>
      <vt:lpstr>1_Bureau of the Fiscal Service PPT Template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Dept. of the Treasury, FMS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April D. Battle</dc:creator>
  <cp:lastModifiedBy>Christopher Adam Beck</cp:lastModifiedBy>
  <cp:revision>1347</cp:revision>
  <cp:lastPrinted>2018-02-14T19:42:11Z</cp:lastPrinted>
  <dcterms:created xsi:type="dcterms:W3CDTF">2014-06-05T14:12:22Z</dcterms:created>
  <dcterms:modified xsi:type="dcterms:W3CDTF">2018-05-02T20:29:56Z</dcterms:modified>
</cp:coreProperties>
</file>