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700" r:id="rId3"/>
  </p:sldMasterIdLst>
  <p:notesMasterIdLst>
    <p:notesMasterId r:id="rId28"/>
  </p:notesMasterIdLst>
  <p:sldIdLst>
    <p:sldId id="263" r:id="rId4"/>
    <p:sldId id="298" r:id="rId5"/>
    <p:sldId id="290" r:id="rId6"/>
    <p:sldId id="303" r:id="rId7"/>
    <p:sldId id="307" r:id="rId8"/>
    <p:sldId id="322" r:id="rId9"/>
    <p:sldId id="308" r:id="rId10"/>
    <p:sldId id="323" r:id="rId11"/>
    <p:sldId id="324" r:id="rId12"/>
    <p:sldId id="309" r:id="rId13"/>
    <p:sldId id="318" r:id="rId14"/>
    <p:sldId id="310" r:id="rId15"/>
    <p:sldId id="319" r:id="rId16"/>
    <p:sldId id="311" r:id="rId17"/>
    <p:sldId id="320" r:id="rId18"/>
    <p:sldId id="312" r:id="rId19"/>
    <p:sldId id="313" r:id="rId20"/>
    <p:sldId id="314" r:id="rId21"/>
    <p:sldId id="315" r:id="rId22"/>
    <p:sldId id="316" r:id="rId23"/>
    <p:sldId id="317" r:id="rId24"/>
    <p:sldId id="326" r:id="rId25"/>
    <p:sldId id="325" r:id="rId26"/>
    <p:sldId id="306" r:id="rId2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A37"/>
    <a:srgbClr val="5BAE46"/>
    <a:srgbClr val="DDDDDD"/>
    <a:srgbClr val="9C9EA2"/>
    <a:srgbClr val="043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7" autoAdjust="0"/>
    <p:restoredTop sz="80420" autoAdjust="0"/>
  </p:normalViewPr>
  <p:slideViewPr>
    <p:cSldViewPr>
      <p:cViewPr varScale="1">
        <p:scale>
          <a:sx n="60" d="100"/>
          <a:sy n="60" d="100"/>
        </p:scale>
        <p:origin x="17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C60E8F-C38B-4D61-85DB-7DF47C436629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0D2F72-E011-4DA7-800E-0AC7DF7F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D2F72-E011-4DA7-800E-0AC7DF7FBD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4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</a:t>
            </a:r>
            <a:r>
              <a:rPr lang="en-US" baseline="0" dirty="0"/>
              <a:t> that the focus is just the preparation of the FR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Focus on all entities do </a:t>
            </a:r>
            <a:r>
              <a:rPr lang="en-US" baseline="0" dirty="0" err="1"/>
              <a:t>GTAS</a:t>
            </a:r>
            <a:r>
              <a:rPr lang="en-US" baseline="0" dirty="0"/>
              <a:t> reporting but for the FR </a:t>
            </a:r>
            <a:r>
              <a:rPr lang="en-US" u="sng" baseline="0" dirty="0"/>
              <a:t>significant entities</a:t>
            </a:r>
            <a:r>
              <a:rPr lang="en-US" baseline="0" dirty="0"/>
              <a:t> still have to do all modules in </a:t>
            </a:r>
            <a:r>
              <a:rPr lang="en-US" baseline="0" dirty="0" err="1"/>
              <a:t>GFRS</a:t>
            </a:r>
            <a:r>
              <a:rPr lang="en-US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Point out the use of significant entities </a:t>
            </a:r>
            <a:r>
              <a:rPr lang="en-US" baseline="0" dirty="0" err="1"/>
              <a:t>GTAS</a:t>
            </a:r>
            <a:r>
              <a:rPr lang="en-US" baseline="0" dirty="0"/>
              <a:t> data throughout the fiscal year and at year end for analysis and closing audit recommendations.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D2F72-E011-4DA7-800E-0AC7DF7FBD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</a:t>
            </a:r>
            <a:r>
              <a:rPr lang="en-US" baseline="0" dirty="0"/>
              <a:t> that the focus is just the preparation of the FR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Focus on all entities do </a:t>
            </a:r>
            <a:r>
              <a:rPr lang="en-US" baseline="0" dirty="0" err="1"/>
              <a:t>GTAS</a:t>
            </a:r>
            <a:r>
              <a:rPr lang="en-US" baseline="0" dirty="0"/>
              <a:t> reporting but for the FR </a:t>
            </a:r>
            <a:r>
              <a:rPr lang="en-US" u="sng" baseline="0" dirty="0"/>
              <a:t>significant entities</a:t>
            </a:r>
            <a:r>
              <a:rPr lang="en-US" baseline="0" dirty="0"/>
              <a:t> still have to do all modules in </a:t>
            </a:r>
            <a:r>
              <a:rPr lang="en-US" baseline="0" dirty="0" err="1"/>
              <a:t>GFRS</a:t>
            </a:r>
            <a:r>
              <a:rPr lang="en-US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Point out the use of significant entities </a:t>
            </a:r>
            <a:r>
              <a:rPr lang="en-US" baseline="0" dirty="0" err="1"/>
              <a:t>GTAS</a:t>
            </a:r>
            <a:r>
              <a:rPr lang="en-US" baseline="0" dirty="0"/>
              <a:t> data throughout the fiscal year and at year end for analysis and closing audit recommendations.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D2F72-E011-4DA7-800E-0AC7DF7FBDC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9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1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8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54F64-4D77-425A-BD5E-0504AD8FCA49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63158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scal Servi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9250"/>
            <a:ext cx="9144000" cy="720703"/>
          </a:xfrm>
          <a:prstGeom prst="rect">
            <a:avLst/>
          </a:prstGeom>
          <a:solidFill>
            <a:srgbClr val="0128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2856"/>
              </a:solidFill>
            </a:endParaRPr>
          </a:p>
        </p:txBody>
      </p:sp>
      <p:pic>
        <p:nvPicPr>
          <p:cNvPr id="6" name="Picture 2" descr="http://fiscalservice.treasuryecm.gov/fs/support/GAC/StyleGuideLogos/Fiscal%20Service%20-%20Horizontal%20-%20Color%20-%20Treasur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820"/>
            <a:ext cx="521207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58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scal Servi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9250"/>
            <a:ext cx="9144000" cy="720703"/>
          </a:xfrm>
          <a:prstGeom prst="rect">
            <a:avLst/>
          </a:prstGeom>
          <a:solidFill>
            <a:srgbClr val="0128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2856"/>
              </a:solidFill>
            </a:endParaRPr>
          </a:p>
        </p:txBody>
      </p:sp>
      <p:pic>
        <p:nvPicPr>
          <p:cNvPr id="6" name="Picture 2" descr="http://fiscalservice.treasuryecm.gov/fs/support/GAC/StyleGuideLogos/Fiscal%20Service%20-%20Horizontal%20-%20Color%20-%20Treasur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820"/>
            <a:ext cx="521207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76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Log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9250"/>
            <a:ext cx="9144000" cy="720703"/>
          </a:xfrm>
          <a:prstGeom prst="rect">
            <a:avLst/>
          </a:prstGeom>
          <a:solidFill>
            <a:srgbClr val="0128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285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3"/>
          <a:stretch/>
        </p:blipFill>
        <p:spPr>
          <a:xfrm>
            <a:off x="7040492" y="6212133"/>
            <a:ext cx="1821992" cy="55493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335280"/>
            <a:ext cx="5212080" cy="1645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picture to add business line or product/ service sub logo</a:t>
            </a:r>
          </a:p>
        </p:txBody>
      </p:sp>
    </p:spTree>
    <p:extLst>
      <p:ext uri="{BB962C8B-B14F-4D97-AF65-F5344CB8AC3E}">
        <p14:creationId xmlns:p14="http://schemas.microsoft.com/office/powerpoint/2010/main" val="233078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32490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15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96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427081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76400"/>
            <a:ext cx="4268788" cy="44497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048" y="990600"/>
            <a:ext cx="423800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676400"/>
            <a:ext cx="4242816" cy="44497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23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73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6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46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 userDrawn="1"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036A37"/>
                </a:solidFill>
              </a:rPr>
              <a:t>Contact Information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84632" y="1243584"/>
            <a:ext cx="2944368" cy="1042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picture to add sub logo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66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ag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"/>
          <a:stretch/>
        </p:blipFill>
        <p:spPr bwMode="auto">
          <a:xfrm>
            <a:off x="1905000" y="3212538"/>
            <a:ext cx="5334000" cy="10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/>
          <a:stretch/>
        </p:blipFill>
        <p:spPr bwMode="auto">
          <a:xfrm>
            <a:off x="1570788" y="2438400"/>
            <a:ext cx="6002424" cy="8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228600" y="4267200"/>
            <a:ext cx="8686800" cy="0"/>
          </a:xfrm>
          <a:prstGeom prst="line">
            <a:avLst/>
          </a:prstGeom>
          <a:ln w="28575">
            <a:solidFill>
              <a:srgbClr val="0432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400" y="58276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wish to use the business line or product/service sub logo title slide, please insert the appropriate sub logo by clicking the picture icon on the “Sub Logo”  title slide.</a:t>
            </a:r>
          </a:p>
        </p:txBody>
      </p:sp>
      <p:sp>
        <p:nvSpPr>
          <p:cNvPr id="6" name="Title 2"/>
          <p:cNvSpPr txBox="1">
            <a:spLocks/>
          </p:cNvSpPr>
          <p:nvPr userDrawn="1"/>
        </p:nvSpPr>
        <p:spPr>
          <a:xfrm>
            <a:off x="228600" y="838200"/>
            <a:ext cx="8686800" cy="173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00" b="1" dirty="0">
                <a:solidFill>
                  <a:prstClr val="black"/>
                </a:solidFill>
              </a:rPr>
              <a:t>General 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These templates can be used for all external and internal presentations and handouts.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Insert page numbers from the “Insert” tab.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Ensure all text is in “Arial”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If color is used, ensure color selection is consistent with the template. For your reference, a few of the Fiscal Service colors are provided below.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 txBox="1">
            <a:spLocks/>
          </p:cNvSpPr>
          <p:nvPr userDrawn="1"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600" dirty="0">
                <a:solidFill>
                  <a:prstClr val="black"/>
                </a:solidFill>
              </a:rPr>
              <a:t>PowerPoint Usage Guide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424304"/>
            <a:ext cx="1828800" cy="1366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71" y="4424303"/>
            <a:ext cx="1821656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4800599" y="5827693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insert the appropriate business line or product/service sub logo by clicking the picture icon on the “Contact Information” slide.</a:t>
            </a:r>
          </a:p>
        </p:txBody>
      </p:sp>
    </p:spTree>
    <p:extLst>
      <p:ext uri="{BB962C8B-B14F-4D97-AF65-F5344CB8AC3E}">
        <p14:creationId xmlns:p14="http://schemas.microsoft.com/office/powerpoint/2010/main" val="3674272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scal Servi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9250"/>
            <a:ext cx="9144000" cy="720703"/>
          </a:xfrm>
          <a:prstGeom prst="rect">
            <a:avLst/>
          </a:prstGeom>
          <a:solidFill>
            <a:srgbClr val="0128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2856"/>
              </a:solidFill>
            </a:endParaRPr>
          </a:p>
        </p:txBody>
      </p:sp>
      <p:pic>
        <p:nvPicPr>
          <p:cNvPr id="6" name="Picture 2" descr="http://fiscalservice.treasuryecm.gov/fs/support/GAC/StyleGuideLogos/Fiscal%20Service%20-%20Horizontal%20-%20Color%20-%20Treasur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820"/>
            <a:ext cx="521207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03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Log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9250"/>
            <a:ext cx="9144000" cy="720703"/>
          </a:xfrm>
          <a:prstGeom prst="rect">
            <a:avLst/>
          </a:prstGeom>
          <a:solidFill>
            <a:srgbClr val="0128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285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3"/>
          <a:stretch/>
        </p:blipFill>
        <p:spPr>
          <a:xfrm>
            <a:off x="7040492" y="6212133"/>
            <a:ext cx="1821992" cy="55493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335280"/>
            <a:ext cx="5212080" cy="1645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picture to add business line or product/ service sub logo</a:t>
            </a:r>
          </a:p>
        </p:txBody>
      </p:sp>
    </p:spTree>
    <p:extLst>
      <p:ext uri="{BB962C8B-B14F-4D97-AF65-F5344CB8AC3E}">
        <p14:creationId xmlns:p14="http://schemas.microsoft.com/office/powerpoint/2010/main" val="736365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83931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15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11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427081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76400"/>
            <a:ext cx="4268788" cy="44497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048" y="990600"/>
            <a:ext cx="423800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676400"/>
            <a:ext cx="4242816" cy="44497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23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60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68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 userDrawn="1"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036A37"/>
                </a:solidFill>
              </a:rPr>
              <a:t>Contact Information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84632" y="1243584"/>
            <a:ext cx="2944368" cy="1042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picture to add sub logo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56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ag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"/>
          <a:stretch/>
        </p:blipFill>
        <p:spPr bwMode="auto">
          <a:xfrm>
            <a:off x="1905000" y="3212538"/>
            <a:ext cx="5334000" cy="10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/>
          <a:stretch/>
        </p:blipFill>
        <p:spPr bwMode="auto">
          <a:xfrm>
            <a:off x="1570788" y="2438400"/>
            <a:ext cx="6002424" cy="8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228600" y="4267200"/>
            <a:ext cx="8686800" cy="0"/>
          </a:xfrm>
          <a:prstGeom prst="line">
            <a:avLst/>
          </a:prstGeom>
          <a:ln w="28575">
            <a:solidFill>
              <a:srgbClr val="0432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400" y="58276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wish to use the business line or product/service sub logo title slide, please insert the appropriate sub logo by clicking the picture icon on the “Sub Logo”  title slide.</a:t>
            </a:r>
          </a:p>
        </p:txBody>
      </p:sp>
      <p:sp>
        <p:nvSpPr>
          <p:cNvPr id="6" name="Title 2"/>
          <p:cNvSpPr txBox="1">
            <a:spLocks/>
          </p:cNvSpPr>
          <p:nvPr userDrawn="1"/>
        </p:nvSpPr>
        <p:spPr>
          <a:xfrm>
            <a:off x="228600" y="838200"/>
            <a:ext cx="8686800" cy="173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00" b="1" dirty="0">
                <a:solidFill>
                  <a:prstClr val="black"/>
                </a:solidFill>
              </a:rPr>
              <a:t>General 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These templates can be used for all external and internal presentations and handouts.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Insert page numbers from the “Insert” tab.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Ensure all text is in “Arial”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If color is used, ensure color selection is consistent with the template. For your reference, a few of the Fiscal Service colors are provided below.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 txBox="1">
            <a:spLocks/>
          </p:cNvSpPr>
          <p:nvPr userDrawn="1"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600" dirty="0">
                <a:solidFill>
                  <a:prstClr val="black"/>
                </a:solidFill>
              </a:rPr>
              <a:t>PowerPoint Usage Guide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424304"/>
            <a:ext cx="1828800" cy="1366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71" y="4424303"/>
            <a:ext cx="1821656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4800599" y="5827693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insert the appropriate business line or product/service sub logo by clicking the picture icon on the “Contact Information” slide.</a:t>
            </a:r>
          </a:p>
        </p:txBody>
      </p:sp>
    </p:spTree>
    <p:extLst>
      <p:ext uri="{BB962C8B-B14F-4D97-AF65-F5344CB8AC3E}">
        <p14:creationId xmlns:p14="http://schemas.microsoft.com/office/powerpoint/2010/main" val="318219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3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2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3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9E73A-268B-4C9D-A3E2-BCE515329CA8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00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63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ect.max.gov/?id=6093&amp;type=Exercise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fiscal.treasury.gov/gtas/getting-started.html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max.gov/pages/viewpage.action?pageId=839418232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TAS.Team@fiscal.treasury.gov" TargetMode="External"/><Relationship Id="rId2" Type="http://schemas.openxmlformats.org/officeDocument/2006/relationships/hyperlink" Target="mailto:maxsupport@omb.eop.gov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2860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4325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dirty="0"/>
              <a:t>Improving the Financial Report of the U.S. Government - </a:t>
            </a:r>
            <a:r>
              <a:rPr lang="en-US" sz="3000" b="1" dirty="0">
                <a:solidFill>
                  <a:srgbClr val="036A37"/>
                </a:solidFill>
              </a:rPr>
              <a:t>2016 Plans with GTAS and GFRS</a:t>
            </a:r>
            <a:r>
              <a:rPr lang="en-US" sz="3000" dirty="0"/>
              <a:t> 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06107" y="4191000"/>
            <a:ext cx="8296379" cy="838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0432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+mj-lt"/>
              </a:rPr>
              <a:t>Luke Sheppard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latin typeface="+mj-lt"/>
              </a:rPr>
              <a:t>May 12, </a:t>
            </a:r>
            <a:r>
              <a:rPr lang="en-US" b="1" dirty="0">
                <a:latin typeface="+mj-lt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33241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Once the Agencies have certified in GTAS, they will need to run a new report, coming in GTAS 2.8 release (scheduled for August), called “Reconciliation Report.” </a:t>
            </a:r>
          </a:p>
          <a:p>
            <a:r>
              <a:rPr lang="en-US" dirty="0"/>
              <a:t>This report will have the calculated Closing Package Line amounts, post intra-departmental eliminations</a:t>
            </a:r>
          </a:p>
          <a:p>
            <a:r>
              <a:rPr lang="en-US" dirty="0"/>
              <a:t>Agencies are then required to tie these Reports to their audited General Purpose Financial Reports (GPFR).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2016 Year-End Reporting - Details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0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2016 Year-End Reporting - Details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382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56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Resolution of Report differences:</a:t>
            </a:r>
          </a:p>
          <a:p>
            <a:r>
              <a:rPr lang="en-US" dirty="0"/>
              <a:t>Differences due to incorrect GTAS submissions (e.g., incorrect USSGL and/or attribute), are to be resolved via a resubmit of GTAS bulk files to correct the issue.  </a:t>
            </a:r>
          </a:p>
          <a:p>
            <a:r>
              <a:rPr lang="en-US" dirty="0"/>
              <a:t>For differences that cannot be resolved via a GTAS Bulk File resubmission, manual adjustments will be needed in GTAS.  The Agency must request this in OMB Max Collect Exercise (</a:t>
            </a:r>
            <a:r>
              <a:rPr lang="en-US" dirty="0">
                <a:hlinkClick r:id="rId2"/>
              </a:rPr>
              <a:t>https://collect.max.gov/?id=6093&amp;type=Exercise</a:t>
            </a:r>
            <a:r>
              <a:rPr lang="en-US" dirty="0"/>
              <a:t>).</a:t>
            </a:r>
          </a:p>
          <a:p>
            <a:r>
              <a:rPr lang="en-US" dirty="0"/>
              <a:t>There will be a new folder in GTAS titled “Manual Adjustments” for agency entry.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2016 Year-End Reporting - Details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7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2016 Year-End Reporting - Details</a:t>
            </a:r>
            <a:endParaRPr lang="en-US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6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75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Agencies will be required to obtain approval from Fiscal Service to do a Manual Adjustment in GTAS.</a:t>
            </a:r>
          </a:p>
          <a:p>
            <a:r>
              <a:rPr lang="en-US" dirty="0"/>
              <a:t>Each Manual Adjustment will require an Explanation.</a:t>
            </a:r>
          </a:p>
          <a:p>
            <a:r>
              <a:rPr lang="en-US" dirty="0"/>
              <a:t>All Manual Adjustments must be certified by the Agency before it can be included in the Interface to GFRS (similar to how only certified TAS are sent to GFRS).  </a:t>
            </a:r>
          </a:p>
          <a:p>
            <a:r>
              <a:rPr lang="en-US" dirty="0"/>
              <a:t>Agencies will be required to reconcile their Closing Package data, based on their GTAS ATB upload and Manual Adjustments, if any, to their GPFRs.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2016 Year-End Reporting - Details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4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2016 Year-End Reporting - Details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8763000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60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Fiscal Service has devised an Excel template for Agencies to tie their GPFR to GTAS data.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2016 Year-End Reporting - Details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057400"/>
            <a:ext cx="84582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17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2016 Year-End Reporting - Details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the TAS ATB data and Manual Adjustments are certified in GTAS and the Agencies have reconciled to their GPFR:</a:t>
            </a:r>
          </a:p>
          <a:p>
            <a:r>
              <a:rPr lang="en-US" dirty="0"/>
              <a:t>Agencies must then go into GFRS to complete their Notes and Other Data sections (Modules 6 and 7).  </a:t>
            </a:r>
          </a:p>
          <a:p>
            <a:r>
              <a:rPr lang="en-US" dirty="0"/>
              <a:t>After Modules 6 and 7 are complete, Agency Preparers, CFOs and IGs must then complete Module 8 and submit the audit package.</a:t>
            </a:r>
          </a:p>
        </p:txBody>
      </p:sp>
    </p:spTree>
    <p:extLst>
      <p:ext uri="{BB962C8B-B14F-4D97-AF65-F5344CB8AC3E}">
        <p14:creationId xmlns:p14="http://schemas.microsoft.com/office/powerpoint/2010/main" val="399245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Module 8 (Completions and Approvals) in GFRS has been revised accordingly.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2016 Year-End Reporting - Details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2335530"/>
            <a:ext cx="5943600" cy="360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6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2016 Year-End Reporting - Details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C:\Users\h1jlr01\AppData\Local\Temp\SNAGHTML1c7309a.PNG"/>
          <p:cNvPicPr>
            <a:picLocks noGrp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532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31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Improve the quality and integrity of data used to produce the Financial Report of the U.S. Government (FR), while decreasing agency reporting burden to Treasury in the process.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36A37"/>
                </a:solidFill>
              </a:rPr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120727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emphasis on GTAS this year.</a:t>
            </a:r>
          </a:p>
          <a:p>
            <a:endParaRPr lang="en-US" dirty="0"/>
          </a:p>
          <a:p>
            <a:r>
              <a:rPr lang="en-US" dirty="0"/>
              <a:t>Changes are underway to federal audit guidance (OMB Bulletin 15-02) to ensure changes are consistent with I TFM 2-4700.</a:t>
            </a:r>
          </a:p>
          <a:p>
            <a:endParaRPr lang="en-US" dirty="0"/>
          </a:p>
          <a:p>
            <a:r>
              <a:rPr lang="en-US" dirty="0"/>
              <a:t>OIG and related IPA personnel, will require access to GTAS to review the Reconciliation Report and any other detail reports.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Changes Impacting OIGs (and IPAs)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61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OIG/IPA personnel should sign up for GTAS access as an “Executive” role.  The Executive role is view only, and will allow users to run reports and view the Manual Adjustments.</a:t>
            </a:r>
          </a:p>
          <a:p>
            <a:endParaRPr lang="en-US" dirty="0"/>
          </a:p>
          <a:p>
            <a:r>
              <a:rPr lang="en-US" dirty="0"/>
              <a:t>To sign up for GTAS you can go to this web site:  </a:t>
            </a:r>
            <a:r>
              <a:rPr lang="en-US" dirty="0">
                <a:hlinkClick r:id="rId2"/>
              </a:rPr>
              <a:t>https://fiscal.treasury.gov/gtas/getting-started.html</a:t>
            </a:r>
            <a:endParaRPr lang="en-US" dirty="0"/>
          </a:p>
          <a:p>
            <a:r>
              <a:rPr lang="en-US" dirty="0"/>
              <a:t>For any questions on how to sign up, please contact the Treasury Support Center.</a:t>
            </a:r>
          </a:p>
          <a:p>
            <a:pPr marL="0" indent="0">
              <a:buNone/>
            </a:pPr>
            <a:r>
              <a:rPr lang="en-US" dirty="0"/>
              <a:t>	1-877-440-9476 or email GWA@stls.frb.org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Changes Impacting OIGs (and IPAs)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3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80970" y="2967335"/>
            <a:ext cx="3782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30001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20395"/>
            <a:ext cx="728365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Oscar Castro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Department of the Treasury-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Bureau of the Fiscal Service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(202) 480-5104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Luke.Sheppard@fiscal.treasury.gov</a:t>
            </a:r>
          </a:p>
          <a:p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Jaime Saling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Department of the Treasury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Bureau of the Fiscal Service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(304) 480-5129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Jaime.Saling@fiscal.treasury.gov</a:t>
            </a:r>
          </a:p>
          <a:p>
            <a:pPr lvl="1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31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20395"/>
            <a:ext cx="728365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Luke Sheppard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Department of the Treasury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Bureau of the Fiscal Service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(304) 480-5104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Luke.Sheppard@fiscal.treasury.gov</a:t>
            </a:r>
          </a:p>
          <a:p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Conley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Department of the Treasury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Bureau of the Fiscal Service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(304) 480-5521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Michael.Conley@fiscal.treasury.gov</a:t>
            </a:r>
          </a:p>
          <a:p>
            <a:pPr lvl="1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1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8600" y="228600"/>
            <a:ext cx="8686800" cy="685800"/>
          </a:xfrm>
        </p:spPr>
        <p:txBody>
          <a:bodyPr>
            <a:normAutofit/>
          </a:bodyPr>
          <a:lstStyle/>
          <a:p>
            <a:pPr lvl="0" defTabSz="457200">
              <a:spcBef>
                <a:spcPct val="0"/>
              </a:spcBef>
            </a:pPr>
            <a:r>
              <a:rPr lang="en-US" b="1" dirty="0">
                <a:solidFill>
                  <a:srgbClr val="036A37"/>
                </a:solidFill>
              </a:rPr>
              <a:t>2015 (and PY) Reporting State</a:t>
            </a:r>
          </a:p>
        </p:txBody>
      </p:sp>
      <p:sp>
        <p:nvSpPr>
          <p:cNvPr id="4" name="Can 3"/>
          <p:cNvSpPr/>
          <p:nvPr/>
        </p:nvSpPr>
        <p:spPr bwMode="auto">
          <a:xfrm>
            <a:off x="3733800" y="1954268"/>
            <a:ext cx="1888090" cy="2902294"/>
          </a:xfrm>
          <a:prstGeom prst="can">
            <a:avLst/>
          </a:prstGeom>
          <a:gradFill>
            <a:gsLst>
              <a:gs pos="0">
                <a:srgbClr val="E1E8F5"/>
              </a:gs>
              <a:gs pos="50000">
                <a:srgbClr val="043253"/>
              </a:gs>
              <a:gs pos="100000">
                <a:srgbClr val="043253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89025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292934"/>
              </a:solidFill>
            </a:endParaRPr>
          </a:p>
          <a:p>
            <a:pPr algn="ctr" defTabSz="1089025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292934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08902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Governmentwide Financial Reporting System (GFRS)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77285"/>
            <a:ext cx="1576387" cy="202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an 23"/>
          <p:cNvSpPr/>
          <p:nvPr/>
        </p:nvSpPr>
        <p:spPr bwMode="auto">
          <a:xfrm>
            <a:off x="762000" y="3736789"/>
            <a:ext cx="1742506" cy="1806647"/>
          </a:xfrm>
          <a:prstGeom prst="can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89025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292934"/>
              </a:solidFill>
            </a:endParaRPr>
          </a:p>
          <a:p>
            <a:pPr algn="ctr" defTabSz="1089025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Extensive Manual Entry</a:t>
            </a:r>
          </a:p>
        </p:txBody>
      </p:sp>
      <p:sp>
        <p:nvSpPr>
          <p:cNvPr id="31" name="Right Arrow 30"/>
          <p:cNvSpPr/>
          <p:nvPr/>
        </p:nvSpPr>
        <p:spPr>
          <a:xfrm rot="20318189" flipV="1">
            <a:off x="2813150" y="4203677"/>
            <a:ext cx="542892" cy="145319"/>
          </a:xfrm>
          <a:prstGeom prst="rightArrow">
            <a:avLst/>
          </a:prstGeom>
          <a:solidFill>
            <a:srgbClr val="5BAE46"/>
          </a:solidFill>
          <a:ln>
            <a:solidFill>
              <a:srgbClr val="036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flipV="1">
            <a:off x="6019800" y="3591470"/>
            <a:ext cx="542892" cy="145319"/>
          </a:xfrm>
          <a:prstGeom prst="rightArrow">
            <a:avLst/>
          </a:prstGeom>
          <a:solidFill>
            <a:srgbClr val="5BAE46"/>
          </a:solidFill>
          <a:ln>
            <a:solidFill>
              <a:srgbClr val="036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 bwMode="auto">
          <a:xfrm>
            <a:off x="783772" y="1447800"/>
            <a:ext cx="1720734" cy="1886862"/>
          </a:xfrm>
          <a:prstGeom prst="can">
            <a:avLst/>
          </a:prstGeom>
          <a:gradFill>
            <a:gsLst>
              <a:gs pos="0">
                <a:srgbClr val="E1E8F5"/>
              </a:gs>
              <a:gs pos="50000">
                <a:srgbClr val="9C9EA2"/>
              </a:gs>
              <a:gs pos="100000">
                <a:srgbClr val="9C9EA2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89025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Governmentwide Treasury Account Symbol Adjusted Trial Balance System (GTAS)</a:t>
            </a:r>
          </a:p>
        </p:txBody>
      </p:sp>
      <p:sp>
        <p:nvSpPr>
          <p:cNvPr id="25" name="Right Arrow 24"/>
          <p:cNvSpPr/>
          <p:nvPr/>
        </p:nvSpPr>
        <p:spPr>
          <a:xfrm rot="1248417" flipV="1">
            <a:off x="2812861" y="2837091"/>
            <a:ext cx="542892" cy="145319"/>
          </a:xfrm>
          <a:prstGeom prst="rightArrow">
            <a:avLst/>
          </a:prstGeom>
          <a:solidFill>
            <a:srgbClr val="5BAE46"/>
          </a:solidFill>
          <a:ln>
            <a:solidFill>
              <a:srgbClr val="036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7655" y="1066800"/>
            <a:ext cx="255119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Other Entities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638800"/>
            <a:ext cx="255119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Significant  Entities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4953000"/>
            <a:ext cx="255119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Entities</a:t>
            </a:r>
          </a:p>
        </p:txBody>
      </p:sp>
    </p:spTree>
    <p:extLst>
      <p:ext uri="{BB962C8B-B14F-4D97-AF65-F5344CB8AC3E}">
        <p14:creationId xmlns:p14="http://schemas.microsoft.com/office/powerpoint/2010/main" val="397607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9760467"/>
              </p:ext>
            </p:extLst>
          </p:nvPr>
        </p:nvGraphicFramePr>
        <p:xfrm>
          <a:off x="228600" y="1143001"/>
          <a:ext cx="8686797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1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630">
                <a:tc>
                  <a:txBody>
                    <a:bodyPr/>
                    <a:lstStyle/>
                    <a:p>
                      <a:r>
                        <a:rPr lang="en-US" b="1" dirty="0"/>
                        <a:t>Reporting Entity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Reclassified</a:t>
                      </a:r>
                      <a:r>
                        <a:rPr lang="en-US" sz="1600" b="1" baseline="0" dirty="0"/>
                        <a:t> Statements and Trading Partner Data Source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Notes</a:t>
                      </a:r>
                      <a:r>
                        <a:rPr lang="en-US" sz="1600" b="1" baseline="0" dirty="0"/>
                        <a:t> and Other Data Source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Reclassified</a:t>
                      </a:r>
                      <a:r>
                        <a:rPr lang="en-US" sz="1600" b="1" baseline="0" dirty="0"/>
                        <a:t> Statements and Trading Partner Data Source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Notes</a:t>
                      </a:r>
                      <a:r>
                        <a:rPr lang="en-US" sz="1600" b="1" baseline="0" dirty="0"/>
                        <a:t> and Other Data Source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Reclassified</a:t>
                      </a:r>
                      <a:r>
                        <a:rPr lang="en-US" sz="1600" b="1" baseline="0" dirty="0"/>
                        <a:t> Statements and Trading Partner Data Source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Notes</a:t>
                      </a:r>
                      <a:r>
                        <a:rPr lang="en-US" sz="1600" b="1" baseline="0" dirty="0"/>
                        <a:t> and Other Data Source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3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b="1" dirty="0"/>
                        <a:t>S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ignificant Entity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Manual Entry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Manual Entry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GTAS</a:t>
                      </a:r>
                      <a:r>
                        <a:rPr lang="en-US" sz="1600" dirty="0"/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Manual Entry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GTAS</a:t>
                      </a:r>
                      <a:r>
                        <a:rPr lang="en-US" sz="1600" dirty="0"/>
                        <a:t>/ Manual Entry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395">
                <a:tc>
                  <a:txBody>
                    <a:bodyPr/>
                    <a:lstStyle/>
                    <a:p>
                      <a:r>
                        <a:rPr lang="en-US" b="1" dirty="0"/>
                        <a:t>Other Entity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Manual Entry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Manual Entry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GTAS</a:t>
                      </a:r>
                      <a:r>
                        <a:rPr lang="en-US" sz="1600" dirty="0"/>
                        <a:t>/ Manual Entry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36A37"/>
                </a:solidFill>
              </a:rPr>
              <a:t>Planned Future Reporting Changes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714" y="4559664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*Notes:</a:t>
            </a:r>
          </a:p>
          <a:p>
            <a:pPr marL="342900" indent="-3429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Capability provided to agencies to adjust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GFRS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financial statement line level (to be phased out over some period of time)</a:t>
            </a:r>
          </a:p>
          <a:p>
            <a:pPr marL="342900" indent="-3429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still require agency CFO and IG approval</a:t>
            </a:r>
          </a:p>
        </p:txBody>
      </p:sp>
    </p:spTree>
    <p:extLst>
      <p:ext uri="{BB962C8B-B14F-4D97-AF65-F5344CB8AC3E}">
        <p14:creationId xmlns:p14="http://schemas.microsoft.com/office/powerpoint/2010/main" val="333054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 lvl="0" defTabSz="457200">
              <a:spcBef>
                <a:spcPct val="0"/>
              </a:spcBef>
            </a:pPr>
            <a:r>
              <a:rPr lang="en-US" b="1" dirty="0">
                <a:solidFill>
                  <a:srgbClr val="036A37"/>
                </a:solidFill>
              </a:rPr>
              <a:t>Future State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77285"/>
            <a:ext cx="1576387" cy="202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an 23"/>
          <p:cNvSpPr/>
          <p:nvPr/>
        </p:nvSpPr>
        <p:spPr bwMode="auto">
          <a:xfrm>
            <a:off x="838200" y="3074102"/>
            <a:ext cx="1600200" cy="1216211"/>
          </a:xfrm>
          <a:prstGeom prst="can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89025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292934"/>
              </a:solidFill>
            </a:endParaRPr>
          </a:p>
          <a:p>
            <a:pPr algn="ctr" defTabSz="1089025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cs typeface="Times New Roman" panose="02020603050405020304" pitchFamily="18" charset="0"/>
              </a:rPr>
              <a:t>Limited Manual Entry</a:t>
            </a:r>
          </a:p>
        </p:txBody>
      </p:sp>
      <p:sp>
        <p:nvSpPr>
          <p:cNvPr id="31" name="Right Arrow 30"/>
          <p:cNvSpPr/>
          <p:nvPr/>
        </p:nvSpPr>
        <p:spPr>
          <a:xfrm flipV="1">
            <a:off x="2743200" y="3609549"/>
            <a:ext cx="542892" cy="145319"/>
          </a:xfrm>
          <a:prstGeom prst="rightArrow">
            <a:avLst/>
          </a:prstGeom>
          <a:solidFill>
            <a:srgbClr val="5BAE46"/>
          </a:solidFill>
          <a:ln>
            <a:solidFill>
              <a:srgbClr val="036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 flipV="1">
            <a:off x="6172200" y="3609549"/>
            <a:ext cx="542892" cy="145319"/>
          </a:xfrm>
          <a:prstGeom prst="rightArrow">
            <a:avLst/>
          </a:prstGeom>
          <a:solidFill>
            <a:srgbClr val="5BAE46"/>
          </a:solidFill>
          <a:ln>
            <a:solidFill>
              <a:srgbClr val="036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04085" y="1914740"/>
            <a:ext cx="2464718" cy="3203575"/>
            <a:chOff x="0" y="0"/>
            <a:chExt cx="2390775" cy="2901950"/>
          </a:xfrm>
        </p:grpSpPr>
        <p:sp>
          <p:nvSpPr>
            <p:cNvPr id="11" name="Can 10"/>
            <p:cNvSpPr/>
            <p:nvPr/>
          </p:nvSpPr>
          <p:spPr bwMode="auto">
            <a:xfrm>
              <a:off x="0" y="0"/>
              <a:ext cx="2390775" cy="2901950"/>
            </a:xfrm>
            <a:prstGeom prst="can">
              <a:avLst/>
            </a:prstGeom>
            <a:gradFill>
              <a:gsLst>
                <a:gs pos="0">
                  <a:srgbClr val="E1E8F5"/>
                </a:gs>
                <a:gs pos="50000">
                  <a:srgbClr val="043253"/>
                </a:gs>
                <a:gs pos="100000">
                  <a:srgbClr val="043253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 dirty="0" err="1">
                  <a:solidFill>
                    <a:srgbClr val="FFFFFF"/>
                  </a:solidFill>
                  <a:effectLst/>
                  <a:latin typeface="Calibri"/>
                  <a:ea typeface="Times New Roman"/>
                </a:rPr>
                <a:t>Governmentwide</a:t>
              </a:r>
              <a:r>
                <a:rPr lang="en-US" sz="1800" b="1" kern="1200" dirty="0">
                  <a:solidFill>
                    <a:srgbClr val="FFFFFF"/>
                  </a:solidFill>
                  <a:effectLst/>
                  <a:latin typeface="Calibri"/>
                  <a:ea typeface="Times New Roman"/>
                </a:rPr>
                <a:t> Financial Reporting System (</a:t>
              </a:r>
              <a:r>
                <a:rPr lang="en-US" sz="1800" b="1" kern="1200" dirty="0" err="1">
                  <a:solidFill>
                    <a:srgbClr val="FFFFFF"/>
                  </a:solidFill>
                  <a:effectLst/>
                  <a:latin typeface="Calibri"/>
                  <a:ea typeface="Times New Roman"/>
                </a:rPr>
                <a:t>GFRS</a:t>
              </a:r>
              <a:r>
                <a:rPr lang="en-US" sz="1800" b="1" kern="1200" dirty="0">
                  <a:solidFill>
                    <a:srgbClr val="FFFFFF"/>
                  </a:solidFill>
                  <a:effectLst/>
                  <a:latin typeface="Calibri"/>
                  <a:ea typeface="Times New Roman"/>
                </a:rPr>
                <a:t>)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9525" y="1509740"/>
              <a:ext cx="2380615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" name="Text Box 10"/>
            <p:cNvSpPr txBox="1"/>
            <p:nvPr/>
          </p:nvSpPr>
          <p:spPr>
            <a:xfrm>
              <a:off x="95250" y="1601056"/>
              <a:ext cx="2249170" cy="122024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err="1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Governmentwide</a:t>
              </a:r>
              <a:r>
                <a:rPr lang="en-US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 Treasury Account Symbol Adjusted Trial Balance System (</a:t>
              </a:r>
              <a:r>
                <a:rPr lang="en-US" b="1" dirty="0" err="1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GTAS</a:t>
              </a:r>
              <a:r>
                <a:rPr lang="en-US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)</a:t>
              </a:r>
              <a:endParaRPr lang="en-US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23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965676"/>
            <a:ext cx="8686800" cy="5206524"/>
          </a:xfrm>
        </p:spPr>
        <p:txBody>
          <a:bodyPr/>
          <a:lstStyle/>
          <a:p>
            <a:r>
              <a:rPr lang="en-US" sz="2400" dirty="0"/>
              <a:t>Improved data quality/integrity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Data at lower level detail (TAS and </a:t>
            </a:r>
            <a:r>
              <a:rPr lang="en-US" sz="2000" dirty="0" err="1"/>
              <a:t>USSGL</a:t>
            </a:r>
            <a:r>
              <a:rPr lang="en-US" sz="2000" dirty="0"/>
              <a:t> rather than Financial Statement line level)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Data has already been exposed to extensive edits and validations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Automated vs manual population</a:t>
            </a:r>
            <a:endParaRPr lang="en-US" sz="1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Reduced agency reporting burden (leveraging what agencies already provide to Treasury in </a:t>
            </a:r>
            <a:r>
              <a:rPr lang="en-US" sz="2400" dirty="0" err="1"/>
              <a:t>GTAS</a:t>
            </a:r>
            <a:r>
              <a:rPr lang="en-US" sz="2400" dirty="0"/>
              <a:t>)</a:t>
            </a:r>
            <a:endParaRPr lang="en-US" sz="1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Streamlined financial reporting guidance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More efficient and effective FR compilation process for Treasury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One data source for detailed analysis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Likely reduction of a large percentage of ‘on the top adjustments’ (journal vouchers)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36A37"/>
                </a:solidFill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416277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965676"/>
            <a:ext cx="8458200" cy="52065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Agencies will submit year-end GTAS Bulk File ATB data as normal in GTAS</a:t>
            </a:r>
          </a:p>
          <a:p>
            <a:r>
              <a:rPr lang="en-US" dirty="0"/>
              <a:t>Certified TAS from GTAS will be summarized at the FR Line level, using the USSGL Reclassified Statement cross-walks</a:t>
            </a:r>
          </a:p>
          <a:p>
            <a:r>
              <a:rPr lang="en-US" dirty="0"/>
              <a:t>Intra-departmental eliminations will occur in GTAS before the data is sent to GFRS (</a:t>
            </a:r>
            <a:r>
              <a:rPr lang="en-US" dirty="0" err="1"/>
              <a:t>i.e</a:t>
            </a:r>
            <a:r>
              <a:rPr lang="en-US" dirty="0"/>
              <a:t>, only agency consolidated amounts will be sent to GFRS).</a:t>
            </a:r>
          </a:p>
          <a:p>
            <a:r>
              <a:rPr lang="en-US" dirty="0"/>
              <a:t>Only </a:t>
            </a:r>
            <a:r>
              <a:rPr lang="en-US" b="1" u="sng" dirty="0"/>
              <a:t>Certified TAS</a:t>
            </a:r>
            <a:r>
              <a:rPr lang="en-US" dirty="0"/>
              <a:t> will be included in the interface to </a:t>
            </a:r>
            <a:r>
              <a:rPr lang="en-US" dirty="0" err="1"/>
              <a:t>GFRS</a:t>
            </a:r>
            <a:r>
              <a:rPr lang="en-US" dirty="0"/>
              <a:t>.  </a:t>
            </a:r>
          </a:p>
          <a:p>
            <a:r>
              <a:rPr lang="en-US" dirty="0"/>
              <a:t>The 2016 Draft TFM is now available (</a:t>
            </a:r>
            <a:r>
              <a:rPr lang="en-US" dirty="0">
                <a:hlinkClick r:id="rId2"/>
              </a:rPr>
              <a:t>https://community.max.gov/pages/viewpage.action?pageId=839418232</a:t>
            </a:r>
            <a:r>
              <a:rPr lang="en-US" dirty="0"/>
              <a:t>), detailing these changes.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2016 Year-End Reporting - Details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2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All agency CFO and OIG personnel (and associated contractors) need to request access to OMB Max to view the TFM draft.  Please contact OMB Max support at 202-395-6860 or email </a:t>
            </a:r>
            <a:r>
              <a:rPr lang="en-US" dirty="0">
                <a:hlinkClick r:id="rId2"/>
              </a:rPr>
              <a:t>maxsupport@omb.eop.gov</a:t>
            </a:r>
            <a:endParaRPr lang="en-US" dirty="0"/>
          </a:p>
          <a:p>
            <a:r>
              <a:rPr lang="en-US" dirty="0"/>
              <a:t>Once access is granted, everyone will then need to contact the GTAS team to be added to a group to view the TFM draft page.  </a:t>
            </a:r>
            <a:r>
              <a:rPr lang="en-US" dirty="0">
                <a:hlinkClick r:id="rId3"/>
              </a:rPr>
              <a:t>GTAS.Team@fiscal.treasury.gov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2016 Year-End Reporting -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965676"/>
            <a:ext cx="8686800" cy="51303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2016 Draft TFM has updated guidance (see snapshot below):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36A37"/>
                </a:solidFill>
              </a:rPr>
              <a:t>2016 Year-End Reporting - Details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2028825"/>
            <a:ext cx="678973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222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reau of the Fiscal Servic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ureau of the Fiscal Servic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5207</TotalTime>
  <Words>1311</Words>
  <Application>Microsoft Office PowerPoint</Application>
  <PresentationFormat>On-screen Show (4:3)</PresentationFormat>
  <Paragraphs>149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Office Theme</vt:lpstr>
      <vt:lpstr>Bureau of the Fiscal Service PPT Template</vt:lpstr>
      <vt:lpstr>4_Bureau of the Fiscal Service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KMP</dc:creator>
  <cp:lastModifiedBy>Gary A. Stong</cp:lastModifiedBy>
  <cp:revision>127</cp:revision>
  <cp:lastPrinted>2016-01-05T20:07:37Z</cp:lastPrinted>
  <dcterms:created xsi:type="dcterms:W3CDTF">2014-08-04T00:16:53Z</dcterms:created>
  <dcterms:modified xsi:type="dcterms:W3CDTF">2022-12-09T18:33:55Z</dcterms:modified>
</cp:coreProperties>
</file>